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5" r:id="rId3"/>
    <p:sldId id="297" r:id="rId4"/>
    <p:sldId id="257" r:id="rId5"/>
    <p:sldId id="268" r:id="rId6"/>
    <p:sldId id="269" r:id="rId7"/>
    <p:sldId id="298" r:id="rId8"/>
    <p:sldId id="316" r:id="rId9"/>
    <p:sldId id="321" r:id="rId10"/>
    <p:sldId id="323" r:id="rId11"/>
    <p:sldId id="320" r:id="rId12"/>
    <p:sldId id="324" r:id="rId13"/>
    <p:sldId id="325" r:id="rId14"/>
    <p:sldId id="326" r:id="rId15"/>
    <p:sldId id="317" r:id="rId16"/>
    <p:sldId id="318" r:id="rId17"/>
    <p:sldId id="319" r:id="rId18"/>
    <p:sldId id="322" r:id="rId19"/>
    <p:sldId id="315" r:id="rId20"/>
    <p:sldId id="330" r:id="rId21"/>
    <p:sldId id="327" r:id="rId22"/>
    <p:sldId id="328" r:id="rId23"/>
    <p:sldId id="329" r:id="rId24"/>
    <p:sldId id="333" r:id="rId25"/>
    <p:sldId id="334" r:id="rId26"/>
    <p:sldId id="332" r:id="rId27"/>
    <p:sldId id="331" r:id="rId28"/>
    <p:sldId id="335"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1" d="100"/>
          <a:sy n="91" d="100"/>
        </p:scale>
        <p:origin x="5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79D6E-2101-4AA5-AA1B-A0110030F9ED}" type="datetimeFigureOut">
              <a:rPr lang="en-US" smtClean="0"/>
              <a:t>6/5/2019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6/5/2019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6/5/2019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6/5/2019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6/5/2019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6/5/2019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6/5/2019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6/5/2019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92500" lnSpcReduction="20000"/>
          </a:bodyPr>
          <a:lstStyle/>
          <a:p>
            <a:r>
              <a:rPr lang="en-US" sz="4000" dirty="0" smtClean="0"/>
              <a:t>Final Exam One</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1.1.</a:t>
            </a:r>
          </a:p>
        </p:txBody>
      </p:sp>
      <p:sp>
        <p:nvSpPr>
          <p:cNvPr id="3" name="Content Placeholder 2"/>
          <p:cNvSpPr>
            <a:spLocks noGrp="1"/>
          </p:cNvSpPr>
          <p:nvPr>
            <p:ph idx="1"/>
          </p:nvPr>
        </p:nvSpPr>
        <p:spPr/>
        <p:txBody>
          <a:bodyPr/>
          <a:lstStyle/>
          <a:p>
            <a:pPr marL="0" indent="0">
              <a:buNone/>
            </a:pPr>
            <a:r>
              <a:rPr lang="en-US" dirty="0" smtClean="0"/>
              <a:t>Use </a:t>
            </a:r>
          </a:p>
          <a:p>
            <a:r>
              <a:rPr lang="en-US" dirty="0"/>
              <a:t>w = 400;</a:t>
            </a:r>
          </a:p>
          <a:p>
            <a:r>
              <a:rPr lang="pl-PL" dirty="0" smtClean="0"/>
              <a:t>axis</a:t>
            </a:r>
            <a:r>
              <a:rPr lang="pl-PL" dirty="0"/>
              <a:t>([-w w -w w]);</a:t>
            </a:r>
          </a:p>
          <a:p>
            <a:r>
              <a:rPr lang="en-US" dirty="0" err="1" smtClean="0"/>
              <a:t>pbaspect</a:t>
            </a:r>
            <a:r>
              <a:rPr lang="en-US" dirty="0"/>
              <a:t>([1 1 1]);</a:t>
            </a:r>
          </a:p>
          <a:p>
            <a:pPr marL="0" indent="0">
              <a:buNone/>
            </a:pPr>
            <a:endParaRPr lang="en-US" dirty="0"/>
          </a:p>
        </p:txBody>
      </p:sp>
    </p:spTree>
    <p:extLst>
      <p:ext uri="{BB962C8B-B14F-4D97-AF65-F5344CB8AC3E}">
        <p14:creationId xmlns:p14="http://schemas.microsoft.com/office/powerpoint/2010/main" val="420285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normAutofit/>
          </a:bodyPr>
          <a:lstStyle/>
          <a:p>
            <a:r>
              <a:rPr lang="en-US" sz="4000" dirty="0" smtClean="0"/>
              <a:t>Problem 1.1. The work flow</a:t>
            </a:r>
            <a:endParaRPr lang="zh-TW" altLang="en-US" sz="4000" dirty="0"/>
          </a:p>
        </p:txBody>
      </p:sp>
      <p:sp>
        <p:nvSpPr>
          <p:cNvPr id="3" name="內容版面配置區 2"/>
          <p:cNvSpPr>
            <a:spLocks noGrp="1"/>
          </p:cNvSpPr>
          <p:nvPr>
            <p:ph idx="1"/>
          </p:nvPr>
        </p:nvSpPr>
        <p:spPr>
          <a:xfrm>
            <a:off x="202582" y="1307938"/>
            <a:ext cx="11495432" cy="5266481"/>
          </a:xfrm>
        </p:spPr>
        <p:txBody>
          <a:bodyPr>
            <a:normAutofit fontScale="70000" lnSpcReduction="20000"/>
          </a:bodyPr>
          <a:lstStyle/>
          <a:p>
            <a:pPr marL="0" indent="0">
              <a:buNone/>
            </a:pPr>
            <a:r>
              <a:rPr lang="en-US" altLang="zh-TW" dirty="0" smtClean="0"/>
              <a:t>In steps 1-3, the messages must be shown properly. In steps 2 and 3, the user need to input an option.</a:t>
            </a:r>
          </a:p>
          <a:p>
            <a:pPr marL="0" indent="0">
              <a:buNone/>
            </a:pPr>
            <a:r>
              <a:rPr lang="en-US" altLang="zh-TW" dirty="0" smtClean="0"/>
              <a:t>The work flow is as follows.</a:t>
            </a:r>
          </a:p>
          <a:p>
            <a:pPr marL="0" indent="0">
              <a:buNone/>
            </a:pPr>
            <a:endParaRPr lang="en-US" altLang="zh-TW" dirty="0"/>
          </a:p>
          <a:p>
            <a:pPr marL="0" indent="0">
              <a:buNone/>
            </a:pPr>
            <a:r>
              <a:rPr lang="en-US" altLang="zh-TW" dirty="0" smtClean="0"/>
              <a:t>1. Show a message:</a:t>
            </a:r>
          </a:p>
          <a:p>
            <a:pPr marL="0" indent="0">
              <a:buNone/>
            </a:pPr>
            <a:r>
              <a:rPr lang="en-US" altLang="zh-TW" dirty="0"/>
              <a:t> </a:t>
            </a:r>
            <a:r>
              <a:rPr lang="en-US" altLang="zh-TW" dirty="0" smtClean="0"/>
              <a:t>    Student ID: …</a:t>
            </a:r>
          </a:p>
          <a:p>
            <a:pPr marL="0" indent="0">
              <a:buNone/>
            </a:pPr>
            <a:r>
              <a:rPr lang="en-US" altLang="zh-TW" dirty="0"/>
              <a:t> </a:t>
            </a:r>
            <a:r>
              <a:rPr lang="en-US" altLang="zh-TW" dirty="0" smtClean="0"/>
              <a:t>    Student Name:….</a:t>
            </a:r>
          </a:p>
          <a:p>
            <a:pPr marL="0" indent="0">
              <a:buNone/>
            </a:pPr>
            <a:r>
              <a:rPr lang="en-US" altLang="zh-TW" dirty="0" smtClean="0"/>
              <a:t>2. Do you want to show the tail of the free particle (yes/no)? 		% ENTER ‘yes’ or ‘no’</a:t>
            </a:r>
          </a:p>
          <a:p>
            <a:pPr marL="0" indent="0">
              <a:buNone/>
            </a:pPr>
            <a:r>
              <a:rPr lang="en-US" altLang="zh-TW" dirty="0" smtClean="0"/>
              <a:t>3. Which format to be used for showing the systems?			% ENTER 1 or 2</a:t>
            </a:r>
          </a:p>
          <a:p>
            <a:pPr marL="0" indent="0">
              <a:buNone/>
            </a:pPr>
            <a:r>
              <a:rPr lang="en-US" altLang="zh-TW" dirty="0"/>
              <a:t> </a:t>
            </a:r>
            <a:r>
              <a:rPr lang="en-US" altLang="zh-TW" dirty="0" smtClean="0"/>
              <a:t>          1) 1x2 </a:t>
            </a:r>
          </a:p>
          <a:p>
            <a:pPr marL="0" indent="0">
              <a:buNone/>
            </a:pPr>
            <a:r>
              <a:rPr lang="en-US" altLang="zh-TW" dirty="0"/>
              <a:t> </a:t>
            </a:r>
            <a:r>
              <a:rPr lang="en-US" altLang="zh-TW" dirty="0" smtClean="0"/>
              <a:t>          2) 2x1</a:t>
            </a:r>
          </a:p>
          <a:p>
            <a:pPr marL="0" indent="0">
              <a:buNone/>
            </a:pPr>
            <a:r>
              <a:rPr lang="en-US" altLang="zh-TW" dirty="0" smtClean="0"/>
              <a:t>2. while true</a:t>
            </a:r>
          </a:p>
          <a:p>
            <a:pPr marL="0" indent="0">
              <a:buNone/>
            </a:pPr>
            <a:r>
              <a:rPr lang="en-US" altLang="zh-TW" dirty="0"/>
              <a:t> </a:t>
            </a:r>
            <a:r>
              <a:rPr lang="en-US" altLang="zh-TW" dirty="0" smtClean="0"/>
              <a:t>       update the two systems</a:t>
            </a:r>
          </a:p>
          <a:p>
            <a:pPr marL="0" indent="0">
              <a:buNone/>
            </a:pPr>
            <a:r>
              <a:rPr lang="en-US" altLang="zh-TW" dirty="0"/>
              <a:t> </a:t>
            </a:r>
            <a:r>
              <a:rPr lang="en-US" altLang="zh-TW" dirty="0" smtClean="0"/>
              <a:t>       show the two systems. Draw the particles with different colors, e.g., blue, red, black</a:t>
            </a:r>
          </a:p>
          <a:p>
            <a:pPr marL="0" indent="0">
              <a:buNone/>
            </a:pPr>
            <a:r>
              <a:rPr lang="en-US" altLang="zh-TW" dirty="0"/>
              <a:t> </a:t>
            </a:r>
            <a:r>
              <a:rPr lang="en-US" altLang="zh-TW" dirty="0" smtClean="0"/>
              <a:t>       show titles</a:t>
            </a:r>
          </a:p>
          <a:p>
            <a:pPr marL="0" indent="0">
              <a:buNone/>
            </a:pPr>
            <a:r>
              <a:rPr lang="en-US" altLang="zh-TW" dirty="0"/>
              <a:t> </a:t>
            </a:r>
            <a:r>
              <a:rPr lang="en-US" altLang="zh-TW" dirty="0" smtClean="0"/>
              <a:t>    until program termination</a:t>
            </a:r>
          </a:p>
          <a:p>
            <a:endParaRPr lang="zh-TW" altLang="en-US" dirty="0"/>
          </a:p>
        </p:txBody>
      </p:sp>
    </p:spTree>
    <p:extLst>
      <p:ext uri="{BB962C8B-B14F-4D97-AF65-F5344CB8AC3E}">
        <p14:creationId xmlns:p14="http://schemas.microsoft.com/office/powerpoint/2010/main" val="1006238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 1x2</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10375" t="15778" r="8501" b="15333"/>
          <a:stretch/>
        </p:blipFill>
        <p:spPr>
          <a:xfrm>
            <a:off x="523875" y="1534861"/>
            <a:ext cx="11144250" cy="5323139"/>
          </a:xfrm>
          <a:prstGeom prst="rect">
            <a:avLst/>
          </a:prstGeom>
        </p:spPr>
      </p:pic>
    </p:spTree>
    <p:extLst>
      <p:ext uri="{BB962C8B-B14F-4D97-AF65-F5344CB8AC3E}">
        <p14:creationId xmlns:p14="http://schemas.microsoft.com/office/powerpoint/2010/main" val="2426808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 2x1. without tails</a:t>
            </a:r>
            <a:endParaRPr lang="en-US" dirty="0"/>
          </a:p>
        </p:txBody>
      </p:sp>
      <p:pic>
        <p:nvPicPr>
          <p:cNvPr id="5" name="Picture 4"/>
          <p:cNvPicPr>
            <a:picLocks noChangeAspect="1"/>
          </p:cNvPicPr>
          <p:nvPr/>
        </p:nvPicPr>
        <p:blipFill rotWithShape="1">
          <a:blip r:embed="rId2"/>
          <a:srcRect l="33250" t="10666" r="29375" b="10000"/>
          <a:stretch/>
        </p:blipFill>
        <p:spPr>
          <a:xfrm>
            <a:off x="3648075" y="1527344"/>
            <a:ext cx="4352925" cy="5197305"/>
          </a:xfrm>
          <a:prstGeom prst="rect">
            <a:avLst/>
          </a:prstGeom>
        </p:spPr>
      </p:pic>
    </p:spTree>
    <p:extLst>
      <p:ext uri="{BB962C8B-B14F-4D97-AF65-F5344CB8AC3E}">
        <p14:creationId xmlns:p14="http://schemas.microsoft.com/office/powerpoint/2010/main" val="363958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Ask for input</a:t>
            </a:r>
            <a:endParaRPr lang="en-US" dirty="0"/>
          </a:p>
        </p:txBody>
      </p:sp>
      <p:pic>
        <p:nvPicPr>
          <p:cNvPr id="4" name="ex01_ask_inpu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16928"/>
          <a:stretch/>
        </p:blipFill>
        <p:spPr>
          <a:xfrm>
            <a:off x="1951038" y="2562225"/>
            <a:ext cx="8288337" cy="3614738"/>
          </a:xfrm>
        </p:spPr>
      </p:pic>
    </p:spTree>
    <p:extLst>
      <p:ext uri="{BB962C8B-B14F-4D97-AF65-F5344CB8AC3E}">
        <p14:creationId xmlns:p14="http://schemas.microsoft.com/office/powerpoint/2010/main" val="32970520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Demo video. No tails.</a:t>
            </a:r>
            <a:endParaRPr lang="en-US" dirty="0"/>
          </a:p>
        </p:txBody>
      </p:sp>
      <p:pic>
        <p:nvPicPr>
          <p:cNvPr id="6" name="ex01_two_3body_system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40827" y="947191"/>
            <a:ext cx="10515600" cy="5520640"/>
          </a:xfrm>
        </p:spPr>
      </p:pic>
    </p:spTree>
    <p:extLst>
      <p:ext uri="{BB962C8B-B14F-4D97-AF65-F5344CB8AC3E}">
        <p14:creationId xmlns:p14="http://schemas.microsoft.com/office/powerpoint/2010/main" val="37876633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Demo video. with tails.</a:t>
            </a:r>
            <a:endParaRPr lang="en-US" dirty="0"/>
          </a:p>
        </p:txBody>
      </p:sp>
      <p:pic>
        <p:nvPicPr>
          <p:cNvPr id="4" name="ex01_two_3body_systems_tail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99356" y="1325563"/>
            <a:ext cx="9316244" cy="4890984"/>
          </a:xfrm>
        </p:spPr>
      </p:pic>
    </p:spTree>
    <p:extLst>
      <p:ext uri="{BB962C8B-B14F-4D97-AF65-F5344CB8AC3E}">
        <p14:creationId xmlns:p14="http://schemas.microsoft.com/office/powerpoint/2010/main" val="19500790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1.1 Marking scheme</a:t>
            </a:r>
            <a:endParaRPr lang="en-US" dirty="0"/>
          </a:p>
        </p:txBody>
      </p:sp>
      <p:sp>
        <p:nvSpPr>
          <p:cNvPr id="3" name="Content Placeholder 2"/>
          <p:cNvSpPr>
            <a:spLocks noGrp="1"/>
          </p:cNvSpPr>
          <p:nvPr>
            <p:ph idx="1"/>
          </p:nvPr>
        </p:nvSpPr>
        <p:spPr/>
        <p:txBody>
          <a:bodyPr>
            <a:normAutofit lnSpcReduction="10000"/>
          </a:bodyPr>
          <a:lstStyle/>
          <a:p>
            <a:r>
              <a:rPr lang="en-US" dirty="0" smtClean="0"/>
              <a:t>[2%] Show the student information.</a:t>
            </a:r>
          </a:p>
          <a:p>
            <a:r>
              <a:rPr lang="en-US" dirty="0" smtClean="0"/>
              <a:t>[3%] Ask to turn off/on tails. Handle the option correctly.</a:t>
            </a:r>
          </a:p>
          <a:p>
            <a:r>
              <a:rPr lang="en-US" dirty="0" smtClean="0"/>
              <a:t>[5%] Animate the system for Setting One correctly.</a:t>
            </a:r>
          </a:p>
          <a:p>
            <a:r>
              <a:rPr lang="en-US" dirty="0" smtClean="0"/>
              <a:t>[7%] Animate </a:t>
            </a:r>
            <a:r>
              <a:rPr lang="en-US" dirty="0"/>
              <a:t>the system </a:t>
            </a:r>
            <a:r>
              <a:rPr lang="en-US" dirty="0" smtClean="0"/>
              <a:t>for Setting Two </a:t>
            </a:r>
            <a:r>
              <a:rPr lang="en-US" dirty="0"/>
              <a:t>correctly</a:t>
            </a:r>
            <a:r>
              <a:rPr lang="en-US" dirty="0" smtClean="0"/>
              <a:t>.</a:t>
            </a:r>
          </a:p>
          <a:p>
            <a:r>
              <a:rPr lang="en-US" dirty="0" smtClean="0"/>
              <a:t>[10%] Animate the two systems </a:t>
            </a:r>
            <a:r>
              <a:rPr lang="en-US" dirty="0"/>
              <a:t>correctly </a:t>
            </a:r>
            <a:r>
              <a:rPr lang="en-US" dirty="0" smtClean="0"/>
              <a:t>on the same figure.</a:t>
            </a:r>
          </a:p>
          <a:p>
            <a:r>
              <a:rPr lang="en-US" dirty="0" smtClean="0"/>
              <a:t>[5+5%] Animate </a:t>
            </a:r>
            <a:r>
              <a:rPr lang="en-US" b="1" dirty="0" smtClean="0"/>
              <a:t>gray</a:t>
            </a:r>
            <a:r>
              <a:rPr lang="en-US" dirty="0" smtClean="0"/>
              <a:t> tails in both systems correctly.</a:t>
            </a:r>
          </a:p>
          <a:p>
            <a:r>
              <a:rPr lang="en-US" dirty="0" smtClean="0"/>
              <a:t>[5%] Show the two systems in both formats 1x2 and 2x1 correctly.</a:t>
            </a:r>
          </a:p>
          <a:p>
            <a:r>
              <a:rPr lang="en-US" dirty="0" smtClean="0"/>
              <a:t>[2+3%] Show the first and the second titles correctly.</a:t>
            </a:r>
          </a:p>
          <a:p>
            <a:r>
              <a:rPr lang="en-US" dirty="0" smtClean="0"/>
              <a:t>[3%] Draw the three particles in different colors.</a:t>
            </a:r>
            <a:endParaRPr lang="en-US" dirty="0"/>
          </a:p>
          <a:p>
            <a:endParaRPr lang="en-US" dirty="0"/>
          </a:p>
        </p:txBody>
      </p:sp>
    </p:spTree>
    <p:extLst>
      <p:ext uri="{BB962C8B-B14F-4D97-AF65-F5344CB8AC3E}">
        <p14:creationId xmlns:p14="http://schemas.microsoft.com/office/powerpoint/2010/main" val="184487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1.1</a:t>
            </a:r>
            <a:endParaRPr lang="en-US" dirty="0"/>
          </a:p>
        </p:txBody>
      </p:sp>
      <p:sp>
        <p:nvSpPr>
          <p:cNvPr id="3" name="Content Placeholder 2"/>
          <p:cNvSpPr>
            <a:spLocks noGrp="1"/>
          </p:cNvSpPr>
          <p:nvPr>
            <p:ph idx="1"/>
          </p:nvPr>
        </p:nvSpPr>
        <p:spPr/>
        <p:txBody>
          <a:bodyPr/>
          <a:lstStyle/>
          <a:p>
            <a:r>
              <a:rPr lang="en-US" dirty="0" err="1" smtClean="0"/>
              <a:t>strcmp</a:t>
            </a:r>
            <a:r>
              <a:rPr lang="en-US" dirty="0" smtClean="0"/>
              <a:t> for string comparison</a:t>
            </a:r>
            <a:endParaRPr lang="en-US" dirty="0"/>
          </a:p>
        </p:txBody>
      </p:sp>
    </p:spTree>
    <p:extLst>
      <p:ext uri="{BB962C8B-B14F-4D97-AF65-F5344CB8AC3E}">
        <p14:creationId xmlns:p14="http://schemas.microsoft.com/office/powerpoint/2010/main" val="2295523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lstStyle/>
          <a:p>
            <a:r>
              <a:rPr lang="en-US" altLang="zh-TW" dirty="0" smtClean="0"/>
              <a:t>(50%) </a:t>
            </a:r>
            <a:r>
              <a:rPr lang="en-US" dirty="0" smtClean="0"/>
              <a:t>Problem 1.2. Math Arts</a:t>
            </a:r>
            <a:endParaRPr lang="zh-TW" altLang="en-US" dirty="0"/>
          </a:p>
        </p:txBody>
      </p:sp>
      <p:sp>
        <p:nvSpPr>
          <p:cNvPr id="3" name="內容版面配置區 2"/>
          <p:cNvSpPr>
            <a:spLocks noGrp="1"/>
          </p:cNvSpPr>
          <p:nvPr>
            <p:ph idx="1"/>
          </p:nvPr>
        </p:nvSpPr>
        <p:spPr>
          <a:xfrm>
            <a:off x="202582" y="1307938"/>
            <a:ext cx="11495432" cy="5266481"/>
          </a:xfrm>
        </p:spPr>
        <p:txBody>
          <a:bodyPr>
            <a:normAutofit/>
          </a:bodyPr>
          <a:lstStyle/>
          <a:p>
            <a:r>
              <a:rPr lang="en-US" altLang="zh-TW" dirty="0" smtClean="0"/>
              <a:t>Produce the results similar to the examples. </a:t>
            </a:r>
          </a:p>
          <a:p>
            <a:r>
              <a:rPr lang="en-US" altLang="zh-TW" dirty="0" smtClean="0"/>
              <a:t>There are three options.</a:t>
            </a:r>
          </a:p>
          <a:p>
            <a:r>
              <a:rPr lang="en-US" altLang="zh-TW" dirty="0" smtClean="0"/>
              <a:t>Handle each option correctly. </a:t>
            </a:r>
          </a:p>
          <a:p>
            <a:r>
              <a:rPr lang="en-US" altLang="zh-TW" dirty="0" smtClean="0"/>
              <a:t>Show the message</a:t>
            </a:r>
          </a:p>
          <a:p>
            <a:pPr marL="457200" lvl="1" indent="0">
              <a:buNone/>
            </a:pPr>
            <a:r>
              <a:rPr lang="en-US" altLang="zh-TW" dirty="0"/>
              <a:t>Final Exam Problem ?.?</a:t>
            </a:r>
          </a:p>
          <a:p>
            <a:pPr marL="457200" lvl="1" indent="0">
              <a:buNone/>
            </a:pPr>
            <a:r>
              <a:rPr lang="en-US" altLang="zh-TW" dirty="0"/>
              <a:t>Student </a:t>
            </a:r>
            <a:r>
              <a:rPr lang="en-US" altLang="zh-TW" dirty="0" err="1"/>
              <a:t>Name:xyz</a:t>
            </a:r>
            <a:endParaRPr lang="en-US" altLang="zh-TW" dirty="0"/>
          </a:p>
          <a:p>
            <a:pPr marL="457200" lvl="1" indent="0">
              <a:buNone/>
            </a:pPr>
            <a:r>
              <a:rPr lang="en-US" altLang="zh-TW" dirty="0"/>
              <a:t>Student ID:12345678</a:t>
            </a:r>
          </a:p>
          <a:p>
            <a:pPr marL="457200" lvl="1" indent="0">
              <a:buNone/>
            </a:pPr>
            <a:r>
              <a:rPr lang="en-US" altLang="zh-TW" dirty="0"/>
              <a:t>Menu</a:t>
            </a:r>
          </a:p>
          <a:p>
            <a:pPr marL="457200" lvl="1" indent="0">
              <a:buNone/>
            </a:pPr>
            <a:r>
              <a:rPr lang="en-US" altLang="zh-TW" dirty="0"/>
              <a:t>Option 1) </a:t>
            </a:r>
          </a:p>
          <a:p>
            <a:pPr marL="457200" lvl="1" indent="0">
              <a:buNone/>
            </a:pPr>
            <a:r>
              <a:rPr lang="en-US" altLang="zh-TW" dirty="0"/>
              <a:t>Option 2) </a:t>
            </a:r>
            <a:endParaRPr lang="en-US" altLang="zh-TW" dirty="0" smtClean="0"/>
          </a:p>
          <a:p>
            <a:pPr marL="457200" lvl="1" indent="0">
              <a:buNone/>
            </a:pPr>
            <a:r>
              <a:rPr lang="en-US" altLang="zh-TW" dirty="0"/>
              <a:t>Option </a:t>
            </a:r>
            <a:r>
              <a:rPr lang="en-US" altLang="zh-TW" dirty="0" smtClean="0"/>
              <a:t>3)</a:t>
            </a:r>
            <a:endParaRPr lang="en-US" altLang="zh-TW" dirty="0"/>
          </a:p>
          <a:p>
            <a:pPr marL="457200" lvl="1" indent="0">
              <a:buNone/>
            </a:pPr>
            <a:r>
              <a:rPr lang="en-US" altLang="zh-TW" dirty="0"/>
              <a:t>Please enter the option:</a:t>
            </a:r>
          </a:p>
          <a:p>
            <a:pPr marL="0" indent="0">
              <a:buNone/>
            </a:pPr>
            <a:endParaRPr lang="en-US" altLang="zh-TW" dirty="0" smtClean="0"/>
          </a:p>
          <a:p>
            <a:pPr marL="0" indent="0">
              <a:buNone/>
            </a:pPr>
            <a:endParaRPr lang="zh-TW" altLang="en-US" dirty="0"/>
          </a:p>
        </p:txBody>
      </p:sp>
    </p:spTree>
    <p:extLst>
      <p:ext uri="{BB962C8B-B14F-4D97-AF65-F5344CB8AC3E}">
        <p14:creationId xmlns:p14="http://schemas.microsoft.com/office/powerpoint/2010/main" val="576582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two problems. You must answer all of them.</a:t>
            </a:r>
          </a:p>
          <a:p>
            <a:pPr marL="0" indent="0">
              <a:buNone/>
            </a:pPr>
            <a:endParaRPr lang="en-US" altLang="zh-TW" dirty="0"/>
          </a:p>
          <a:p>
            <a:pPr marL="0" indent="0">
              <a:buNone/>
            </a:pPr>
            <a:r>
              <a:rPr lang="en-US" altLang="zh-TW" dirty="0"/>
              <a:t>You can create new files for functions.</a:t>
            </a:r>
            <a:endParaRPr lang="zh-TW" altLang="en-US" dirty="0"/>
          </a:p>
          <a:p>
            <a:pPr marL="0" indent="0">
              <a:buNone/>
            </a:pPr>
            <a:endParaRPr lang="zh-TW" altLang="en-US" dirty="0"/>
          </a:p>
        </p:txBody>
      </p:sp>
    </p:spTree>
    <p:extLst>
      <p:ext uri="{BB962C8B-B14F-4D97-AF65-F5344CB8AC3E}">
        <p14:creationId xmlns:p14="http://schemas.microsoft.com/office/powerpoint/2010/main" val="351718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pPr marL="0" indent="0">
              <a:buNone/>
            </a:pPr>
            <a:r>
              <a:rPr lang="en-US" dirty="0" smtClean="0"/>
              <a:t>y = sin(w x), w is a scalar</a:t>
            </a:r>
          </a:p>
          <a:p>
            <a:pPr marL="0" indent="0">
              <a:buNone/>
            </a:pPr>
            <a:endParaRPr lang="en-US" dirty="0"/>
          </a:p>
          <a:p>
            <a:pPr marL="0" indent="0">
              <a:buNone/>
            </a:pPr>
            <a:r>
              <a:rPr lang="en-US" dirty="0" err="1" smtClean="0"/>
              <a:t>y</a:t>
            </a:r>
            <a:r>
              <a:rPr lang="en-US" baseline="-25000" dirty="0" err="1" smtClean="0"/>
              <a:t>c</a:t>
            </a:r>
            <a:r>
              <a:rPr lang="en-US" dirty="0" smtClean="0"/>
              <a:t> = </a:t>
            </a:r>
            <a:r>
              <a:rPr lang="en-US" dirty="0"/>
              <a:t>(-1)^</a:t>
            </a:r>
            <a:r>
              <a:rPr lang="en-US" dirty="0" smtClean="0"/>
              <a:t>c y + c, c is an integer</a:t>
            </a:r>
            <a:endParaRPr lang="en-US" dirty="0"/>
          </a:p>
          <a:p>
            <a:pPr marL="0" indent="0">
              <a:buNone/>
            </a:pPr>
            <a:endParaRPr lang="en-US" dirty="0"/>
          </a:p>
        </p:txBody>
      </p:sp>
    </p:spTree>
    <p:extLst>
      <p:ext uri="{BB962C8B-B14F-4D97-AF65-F5344CB8AC3E}">
        <p14:creationId xmlns:p14="http://schemas.microsoft.com/office/powerpoint/2010/main" val="1167464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Option 1. Use sine waves. 12 curves. The thickness of the curves are increasing and then decreasing.</a:t>
            </a:r>
            <a:endParaRPr lang="en-US" dirty="0"/>
          </a:p>
        </p:txBody>
      </p:sp>
      <p:pic>
        <p:nvPicPr>
          <p:cNvPr id="4" name="Picture 3"/>
          <p:cNvPicPr>
            <a:picLocks noChangeAspect="1"/>
          </p:cNvPicPr>
          <p:nvPr/>
        </p:nvPicPr>
        <p:blipFill rotWithShape="1">
          <a:blip r:embed="rId2"/>
          <a:srcRect l="10750" t="13111" r="8500" b="11111"/>
          <a:stretch/>
        </p:blipFill>
        <p:spPr>
          <a:xfrm>
            <a:off x="1354733" y="1940686"/>
            <a:ext cx="8577543" cy="4527774"/>
          </a:xfrm>
          <a:prstGeom prst="rect">
            <a:avLst/>
          </a:prstGeom>
        </p:spPr>
      </p:pic>
    </p:spTree>
    <p:extLst>
      <p:ext uri="{BB962C8B-B14F-4D97-AF65-F5344CB8AC3E}">
        <p14:creationId xmlns:p14="http://schemas.microsoft.com/office/powerpoint/2010/main" val="2264108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Option 1. Animation. Change the amplitude periodically.</a:t>
            </a:r>
            <a:endParaRPr lang="en-US" dirty="0"/>
          </a:p>
        </p:txBody>
      </p:sp>
      <p:pic>
        <p:nvPicPr>
          <p:cNvPr id="5" name="ex01_02_option_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5302" y="1566041"/>
            <a:ext cx="9048986" cy="4750675"/>
          </a:xfrm>
        </p:spPr>
      </p:pic>
    </p:spTree>
    <p:extLst>
      <p:ext uri="{BB962C8B-B14F-4D97-AF65-F5344CB8AC3E}">
        <p14:creationId xmlns:p14="http://schemas.microsoft.com/office/powerpoint/2010/main" val="42803168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31975"/>
          </a:xfrm>
        </p:spPr>
        <p:txBody>
          <a:bodyPr>
            <a:normAutofit fontScale="90000"/>
          </a:bodyPr>
          <a:lstStyle/>
          <a:p>
            <a:r>
              <a:rPr lang="en-US" dirty="0" smtClean="0"/>
              <a:t>Option 2. 12 curves. Change the value of w in the functions. Also, the amplitude of the functions is proportion to w.</a:t>
            </a:r>
            <a:endParaRPr lang="en-US" dirty="0"/>
          </a:p>
        </p:txBody>
      </p:sp>
      <p:pic>
        <p:nvPicPr>
          <p:cNvPr id="3" name="ex01_02_option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44108" y="2197100"/>
            <a:ext cx="7881583" cy="4137831"/>
          </a:xfrm>
          <a:prstGeom prst="rect">
            <a:avLst/>
          </a:prstGeom>
        </p:spPr>
      </p:pic>
    </p:spTree>
    <p:extLst>
      <p:ext uri="{BB962C8B-B14F-4D97-AF65-F5344CB8AC3E}">
        <p14:creationId xmlns:p14="http://schemas.microsoft.com/office/powerpoint/2010/main" val="27044307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3</a:t>
            </a:r>
            <a:endParaRPr lang="en-US" dirty="0"/>
          </a:p>
        </p:txBody>
      </p:sp>
      <p:sp>
        <p:nvSpPr>
          <p:cNvPr id="3" name="Content Placeholder 2"/>
          <p:cNvSpPr>
            <a:spLocks noGrp="1"/>
          </p:cNvSpPr>
          <p:nvPr>
            <p:ph idx="1"/>
          </p:nvPr>
        </p:nvSpPr>
        <p:spPr>
          <a:xfrm>
            <a:off x="838200" y="1825625"/>
            <a:ext cx="5898931" cy="4351338"/>
          </a:xfrm>
        </p:spPr>
        <p:txBody>
          <a:bodyPr>
            <a:normAutofit fontScale="92500"/>
          </a:bodyPr>
          <a:lstStyle/>
          <a:p>
            <a:r>
              <a:rPr lang="en-US" dirty="0" smtClean="0"/>
              <a:t>Load an image</a:t>
            </a:r>
          </a:p>
          <a:p>
            <a:r>
              <a:rPr lang="en-US" dirty="0" smtClean="0"/>
              <a:t>Create five circles with thick boundaries.</a:t>
            </a:r>
          </a:p>
          <a:p>
            <a:r>
              <a:rPr lang="en-US" dirty="0" smtClean="0"/>
              <a:t>Set the brightness of pixels in the boundaries of circles higher.</a:t>
            </a:r>
          </a:p>
          <a:p>
            <a:r>
              <a:rPr lang="en-US" dirty="0" smtClean="0"/>
              <a:t>Set the brightness of pixels outside of the </a:t>
            </a:r>
            <a:r>
              <a:rPr lang="en-US" dirty="0"/>
              <a:t>boundaries </a:t>
            </a:r>
            <a:r>
              <a:rPr lang="en-US" dirty="0" smtClean="0"/>
              <a:t>of the circles lower.</a:t>
            </a:r>
          </a:p>
          <a:p>
            <a:r>
              <a:rPr lang="en-US" dirty="0" smtClean="0"/>
              <a:t>The thickness of the circles is around 10, (i.e., 10 pixels).</a:t>
            </a:r>
          </a:p>
          <a:p>
            <a:r>
              <a:rPr lang="en-US" dirty="0" smtClean="0"/>
              <a:t>There are non-overlapping regions between two overlapped circles.</a:t>
            </a:r>
            <a:endParaRPr lang="en-US" dirty="0"/>
          </a:p>
        </p:txBody>
      </p:sp>
      <p:pic>
        <p:nvPicPr>
          <p:cNvPr id="4" name="Picture 3"/>
          <p:cNvPicPr>
            <a:picLocks noChangeAspect="1"/>
          </p:cNvPicPr>
          <p:nvPr/>
        </p:nvPicPr>
        <p:blipFill rotWithShape="1">
          <a:blip r:embed="rId2"/>
          <a:srcRect l="18857" t="12370" r="18952" b="13810"/>
          <a:stretch/>
        </p:blipFill>
        <p:spPr>
          <a:xfrm>
            <a:off x="6923314" y="3835206"/>
            <a:ext cx="4455804" cy="2975086"/>
          </a:xfrm>
          <a:prstGeom prst="rect">
            <a:avLst/>
          </a:prstGeom>
        </p:spPr>
      </p:pic>
      <p:pic>
        <p:nvPicPr>
          <p:cNvPr id="5" name="Picture 4"/>
          <p:cNvPicPr>
            <a:picLocks noChangeAspect="1"/>
          </p:cNvPicPr>
          <p:nvPr/>
        </p:nvPicPr>
        <p:blipFill rotWithShape="1">
          <a:blip r:embed="rId3"/>
          <a:srcRect l="18571" t="12540" r="19048" b="13979"/>
          <a:stretch/>
        </p:blipFill>
        <p:spPr>
          <a:xfrm>
            <a:off x="6923314" y="444881"/>
            <a:ext cx="4430486" cy="2935620"/>
          </a:xfrm>
          <a:prstGeom prst="rect">
            <a:avLst/>
          </a:prstGeom>
        </p:spPr>
      </p:pic>
      <p:sp>
        <p:nvSpPr>
          <p:cNvPr id="6" name="TextBox 5"/>
          <p:cNvSpPr txBox="1"/>
          <p:nvPr/>
        </p:nvSpPr>
        <p:spPr>
          <a:xfrm>
            <a:off x="8484532" y="45522"/>
            <a:ext cx="1677703" cy="461665"/>
          </a:xfrm>
          <a:prstGeom prst="rect">
            <a:avLst/>
          </a:prstGeom>
          <a:noFill/>
        </p:spPr>
        <p:txBody>
          <a:bodyPr wrap="none" rtlCol="0">
            <a:spAutoFit/>
          </a:bodyPr>
          <a:lstStyle/>
          <a:p>
            <a:r>
              <a:rPr lang="en-US" sz="2400" dirty="0" smtClean="0"/>
              <a:t>Input image</a:t>
            </a:r>
            <a:endParaRPr lang="en-US" sz="2400" dirty="0"/>
          </a:p>
        </p:txBody>
      </p:sp>
      <p:sp>
        <p:nvSpPr>
          <p:cNvPr id="7" name="TextBox 6"/>
          <p:cNvSpPr txBox="1"/>
          <p:nvPr/>
        </p:nvSpPr>
        <p:spPr>
          <a:xfrm>
            <a:off x="8680474" y="3449122"/>
            <a:ext cx="897169" cy="461665"/>
          </a:xfrm>
          <a:prstGeom prst="rect">
            <a:avLst/>
          </a:prstGeom>
          <a:noFill/>
        </p:spPr>
        <p:txBody>
          <a:bodyPr wrap="none" rtlCol="0">
            <a:spAutoFit/>
          </a:bodyPr>
          <a:lstStyle/>
          <a:p>
            <a:r>
              <a:rPr lang="en-US" sz="2400" dirty="0" smtClean="0"/>
              <a:t>result</a:t>
            </a:r>
            <a:endParaRPr lang="en-US" sz="2400" dirty="0"/>
          </a:p>
        </p:txBody>
      </p:sp>
    </p:spTree>
    <p:extLst>
      <p:ext uri="{BB962C8B-B14F-4D97-AF65-F5344CB8AC3E}">
        <p14:creationId xmlns:p14="http://schemas.microsoft.com/office/powerpoint/2010/main" val="116034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18857" t="12370" r="18952" b="13810"/>
          <a:stretch/>
        </p:blipFill>
        <p:spPr>
          <a:xfrm>
            <a:off x="1407885" y="1200591"/>
            <a:ext cx="8389258" cy="5601405"/>
          </a:xfrm>
          <a:prstGeom prst="rect">
            <a:avLst/>
          </a:prstGeom>
        </p:spPr>
      </p:pic>
      <p:sp>
        <p:nvSpPr>
          <p:cNvPr id="5" name="TextBox 4"/>
          <p:cNvSpPr txBox="1"/>
          <p:nvPr/>
        </p:nvSpPr>
        <p:spPr>
          <a:xfrm>
            <a:off x="1407885" y="313948"/>
            <a:ext cx="3775136" cy="523220"/>
          </a:xfrm>
          <a:prstGeom prst="rect">
            <a:avLst/>
          </a:prstGeom>
          <a:noFill/>
        </p:spPr>
        <p:txBody>
          <a:bodyPr wrap="none" rtlCol="0">
            <a:spAutoFit/>
          </a:bodyPr>
          <a:lstStyle/>
          <a:p>
            <a:r>
              <a:rPr lang="en-US" sz="2800" dirty="0" smtClean="0"/>
              <a:t>Non-overlapping regions</a:t>
            </a:r>
            <a:endParaRPr lang="en-US" sz="2800" dirty="0"/>
          </a:p>
        </p:txBody>
      </p:sp>
      <p:cxnSp>
        <p:nvCxnSpPr>
          <p:cNvPr id="7" name="Straight Arrow Connector 6"/>
          <p:cNvCxnSpPr>
            <a:stCxn id="5" idx="2"/>
          </p:cNvCxnSpPr>
          <p:nvPr/>
        </p:nvCxnSpPr>
        <p:spPr>
          <a:xfrm>
            <a:off x="3295453" y="837168"/>
            <a:ext cx="1494261" cy="34300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56745" y="837168"/>
            <a:ext cx="1771515" cy="32395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497943" y="837168"/>
            <a:ext cx="2064657" cy="355957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497943" y="837168"/>
            <a:ext cx="2567577" cy="325477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650343" y="989568"/>
            <a:ext cx="2415177" cy="280466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314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1.2. Marking scheme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   [5%] Show the message correctly.</a:t>
            </a:r>
          </a:p>
          <a:p>
            <a:pPr marL="0" indent="0">
              <a:buNone/>
            </a:pPr>
            <a:r>
              <a:rPr lang="en-US" sz="2400" dirty="0" smtClean="0"/>
              <a:t>Option 1</a:t>
            </a:r>
            <a:endParaRPr lang="en-US" sz="2400" dirty="0" smtClean="0"/>
          </a:p>
          <a:p>
            <a:pPr marL="0" indent="0">
              <a:buNone/>
            </a:pPr>
            <a:r>
              <a:rPr lang="en-US" sz="2400" dirty="0" smtClean="0"/>
              <a:t>   [10%] The 12 curves are correct.</a:t>
            </a:r>
          </a:p>
          <a:p>
            <a:pPr marL="0" indent="0">
              <a:buNone/>
            </a:pPr>
            <a:r>
              <a:rPr lang="en-US" sz="2400" dirty="0"/>
              <a:t> </a:t>
            </a:r>
            <a:r>
              <a:rPr lang="en-US" sz="2400" dirty="0" smtClean="0"/>
              <a:t>  [10%] </a:t>
            </a:r>
            <a:r>
              <a:rPr lang="en-US" sz="2400" dirty="0" smtClean="0"/>
              <a:t>The </a:t>
            </a:r>
            <a:r>
              <a:rPr lang="en-US" sz="2400" dirty="0" smtClean="0"/>
              <a:t>animation is correct.</a:t>
            </a:r>
          </a:p>
          <a:p>
            <a:pPr marL="0" indent="0">
              <a:buNone/>
            </a:pPr>
            <a:r>
              <a:rPr lang="en-US" sz="2400" dirty="0" smtClean="0"/>
              <a:t>Option 2</a:t>
            </a:r>
            <a:endParaRPr lang="en-US" sz="2400" dirty="0" smtClean="0"/>
          </a:p>
          <a:p>
            <a:pPr marL="0" indent="0">
              <a:buNone/>
            </a:pPr>
            <a:r>
              <a:rPr lang="en-US" sz="2400" dirty="0" smtClean="0"/>
              <a:t>   [10%] </a:t>
            </a:r>
            <a:r>
              <a:rPr lang="en-US" sz="2400" dirty="0" smtClean="0"/>
              <a:t>The </a:t>
            </a:r>
            <a:r>
              <a:rPr lang="en-US" sz="2400" dirty="0"/>
              <a:t>curves </a:t>
            </a:r>
            <a:r>
              <a:rPr lang="en-US" sz="2400" dirty="0" smtClean="0"/>
              <a:t> and animation are</a:t>
            </a:r>
            <a:r>
              <a:rPr lang="en-US" sz="2400" dirty="0" smtClean="0"/>
              <a:t> </a:t>
            </a:r>
            <a:r>
              <a:rPr lang="en-US" sz="2400" dirty="0" smtClean="0"/>
              <a:t>correct, i.e., shrinking and stretching</a:t>
            </a:r>
            <a:r>
              <a:rPr lang="en-US" sz="2400" dirty="0" smtClean="0"/>
              <a:t>.</a:t>
            </a:r>
            <a:endParaRPr lang="en-US" sz="2400" dirty="0"/>
          </a:p>
          <a:p>
            <a:pPr marL="0" indent="0">
              <a:buNone/>
            </a:pPr>
            <a:r>
              <a:rPr lang="en-US" sz="2400" dirty="0" smtClean="0"/>
              <a:t>Option 3</a:t>
            </a:r>
          </a:p>
          <a:p>
            <a:pPr marL="0" indent="0">
              <a:buNone/>
            </a:pPr>
            <a:r>
              <a:rPr lang="en-US" sz="2400" dirty="0"/>
              <a:t> </a:t>
            </a:r>
            <a:r>
              <a:rPr lang="en-US" sz="2400" dirty="0" smtClean="0"/>
              <a:t>  [1*5%] All circles are placed properly.</a:t>
            </a:r>
          </a:p>
          <a:p>
            <a:pPr marL="0" indent="0">
              <a:buNone/>
            </a:pPr>
            <a:r>
              <a:rPr lang="en-US" sz="2400" dirty="0"/>
              <a:t> </a:t>
            </a:r>
            <a:r>
              <a:rPr lang="en-US" sz="2400" dirty="0" smtClean="0"/>
              <a:t>  [2*5%] The brightness in all the circles and the image color are correct.</a:t>
            </a:r>
            <a:endParaRPr lang="en-US" sz="2400" dirty="0"/>
          </a:p>
        </p:txBody>
      </p:sp>
    </p:spTree>
    <p:extLst>
      <p:ext uri="{BB962C8B-B14F-4D97-AF65-F5344CB8AC3E}">
        <p14:creationId xmlns:p14="http://schemas.microsoft.com/office/powerpoint/2010/main" val="2467356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1.2. Hint</a:t>
            </a:r>
            <a:endParaRPr lang="en-US" dirty="0"/>
          </a:p>
        </p:txBody>
      </p:sp>
      <p:pic>
        <p:nvPicPr>
          <p:cNvPr id="10" name="Picture 9"/>
          <p:cNvPicPr>
            <a:picLocks noChangeAspect="1"/>
          </p:cNvPicPr>
          <p:nvPr/>
        </p:nvPicPr>
        <p:blipFill>
          <a:blip r:embed="rId2"/>
          <a:stretch>
            <a:fillRect/>
          </a:stretch>
        </p:blipFill>
        <p:spPr>
          <a:xfrm>
            <a:off x="838200" y="1588975"/>
            <a:ext cx="9150889" cy="2798307"/>
          </a:xfrm>
          <a:prstGeom prst="rect">
            <a:avLst/>
          </a:prstGeom>
        </p:spPr>
      </p:pic>
      <p:sp>
        <p:nvSpPr>
          <p:cNvPr id="5" name="TextBox 4"/>
          <p:cNvSpPr txBox="1"/>
          <p:nvPr/>
        </p:nvSpPr>
        <p:spPr>
          <a:xfrm>
            <a:off x="956442" y="4508938"/>
            <a:ext cx="4184351" cy="369332"/>
          </a:xfrm>
          <a:prstGeom prst="rect">
            <a:avLst/>
          </a:prstGeom>
          <a:noFill/>
        </p:spPr>
        <p:txBody>
          <a:bodyPr wrap="none" rtlCol="0">
            <a:spAutoFit/>
          </a:bodyPr>
          <a:lstStyle/>
          <a:p>
            <a:r>
              <a:rPr lang="en-US" b="1" dirty="0" smtClean="0">
                <a:solidFill>
                  <a:srgbClr val="C00000"/>
                </a:solidFill>
              </a:rPr>
              <a:t>This is an image. You cannot copy directly.</a:t>
            </a:r>
            <a:endParaRPr lang="en-US" b="1" dirty="0">
              <a:solidFill>
                <a:srgbClr val="C00000"/>
              </a:solidFill>
            </a:endParaRPr>
          </a:p>
        </p:txBody>
      </p:sp>
    </p:spTree>
    <p:extLst>
      <p:ext uri="{BB962C8B-B14F-4D97-AF65-F5344CB8AC3E}">
        <p14:creationId xmlns:p14="http://schemas.microsoft.com/office/powerpoint/2010/main" val="2582019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1.2. Hint</a:t>
            </a:r>
          </a:p>
        </p:txBody>
      </p:sp>
      <p:pic>
        <p:nvPicPr>
          <p:cNvPr id="4" name="Content Placeholder 3"/>
          <p:cNvPicPr>
            <a:picLocks noGrp="1" noChangeAspect="1"/>
          </p:cNvPicPr>
          <p:nvPr>
            <p:ph idx="1"/>
          </p:nvPr>
        </p:nvPicPr>
        <p:blipFill>
          <a:blip r:embed="rId2"/>
          <a:stretch>
            <a:fillRect/>
          </a:stretch>
        </p:blipFill>
        <p:spPr>
          <a:xfrm>
            <a:off x="838200" y="1599094"/>
            <a:ext cx="9022862" cy="3816427"/>
          </a:xfrm>
          <a:prstGeom prst="rect">
            <a:avLst/>
          </a:prstGeom>
        </p:spPr>
      </p:pic>
      <p:sp>
        <p:nvSpPr>
          <p:cNvPr id="5" name="TextBox 4"/>
          <p:cNvSpPr txBox="1"/>
          <p:nvPr/>
        </p:nvSpPr>
        <p:spPr>
          <a:xfrm>
            <a:off x="956442" y="5633545"/>
            <a:ext cx="4184351" cy="369332"/>
          </a:xfrm>
          <a:prstGeom prst="rect">
            <a:avLst/>
          </a:prstGeom>
          <a:noFill/>
        </p:spPr>
        <p:txBody>
          <a:bodyPr wrap="none" rtlCol="0">
            <a:spAutoFit/>
          </a:bodyPr>
          <a:lstStyle/>
          <a:p>
            <a:r>
              <a:rPr lang="en-US" b="1" dirty="0" smtClean="0">
                <a:solidFill>
                  <a:srgbClr val="C00000"/>
                </a:solidFill>
              </a:rPr>
              <a:t>This is an image. You cannot copy directly.</a:t>
            </a:r>
            <a:endParaRPr lang="en-US" b="1" dirty="0">
              <a:solidFill>
                <a:srgbClr val="C00000"/>
              </a:solidFill>
            </a:endParaRPr>
          </a:p>
        </p:txBody>
      </p:sp>
    </p:spTree>
    <p:extLst>
      <p:ext uri="{BB962C8B-B14F-4D97-AF65-F5344CB8AC3E}">
        <p14:creationId xmlns:p14="http://schemas.microsoft.com/office/powerpoint/2010/main" val="468512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97755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mat_exam_01_student_ID. For example, if your ID is 12345678, the folder name </a:t>
            </a:r>
            <a:r>
              <a:rPr lang="en-US" smtClean="0"/>
              <a:t>is mat_exam_01_12345678</a:t>
            </a:r>
            <a:r>
              <a:rPr lang="en-US" dirty="0" smtClean="0"/>
              <a:t>.</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ex01_X_yourStudentID.m,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ex01_3_12345678.m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a:t>
            </a:r>
            <a:r>
              <a:rPr lang="en-US" smtClean="0"/>
              <a:t>Final Exam </a:t>
            </a:r>
            <a:r>
              <a:rPr lang="en-US" dirty="0" smtClean="0"/>
              <a:t>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a:t>('Exam Problem </a:t>
            </a:r>
            <a:r>
              <a:rPr lang="en-US" dirty="0" smtClean="0"/>
              <a:t>1.1</a:t>
            </a:r>
            <a:r>
              <a:rPr lang="en-US" dirty="0"/>
              <a:t>') 	% show </a:t>
            </a:r>
            <a:r>
              <a:rPr lang="en-US" dirty="0" smtClean="0"/>
              <a:t>Exam </a:t>
            </a:r>
            <a:r>
              <a:rPr lang="en-US" dirty="0"/>
              <a:t>Problem </a:t>
            </a:r>
            <a:r>
              <a:rPr lang="en-US" dirty="0" smtClean="0"/>
              <a:t>1.1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normAutofit/>
          </a:bodyPr>
          <a:lstStyle/>
          <a:p>
            <a:r>
              <a:rPr lang="en-US" altLang="zh-TW" sz="3600" dirty="0" smtClean="0"/>
              <a:t>(50%) </a:t>
            </a:r>
            <a:r>
              <a:rPr lang="en-US" sz="3600" dirty="0" smtClean="0"/>
              <a:t>Problem 1.1. </a:t>
            </a:r>
            <a:r>
              <a:rPr lang="en-US" sz="3600" dirty="0"/>
              <a:t>C</a:t>
            </a:r>
            <a:r>
              <a:rPr lang="en-US" sz="3600" dirty="0" smtClean="0"/>
              <a:t>onstrained Three-Body Problem</a:t>
            </a:r>
            <a:endParaRPr lang="zh-TW" altLang="en-US" sz="36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02582" y="1307938"/>
                <a:ext cx="11495432" cy="5266481"/>
              </a:xfrm>
            </p:spPr>
            <p:txBody>
              <a:bodyPr>
                <a:normAutofit fontScale="92500" lnSpcReduction="20000"/>
              </a:bodyPr>
              <a:lstStyle/>
              <a:p>
                <a:r>
                  <a:rPr lang="en-US" altLang="zh-TW" dirty="0" smtClean="0"/>
                  <a:t>Visualization of the projectile motion of three particles.  A particle exerts a force on another particle. For a particle pair (</a:t>
                </a:r>
                <a:r>
                  <a:rPr lang="en-US" altLang="zh-TW" dirty="0" err="1" smtClean="0"/>
                  <a:t>i,j</a:t>
                </a:r>
                <a:r>
                  <a:rPr lang="en-US" altLang="zh-TW" dirty="0" smtClean="0"/>
                  <a:t>), the force exerted on particle </a:t>
                </a:r>
                <a:r>
                  <a:rPr lang="en-US" altLang="zh-TW" dirty="0" err="1" smtClean="0"/>
                  <a:t>i</a:t>
                </a:r>
                <a:r>
                  <a:rPr lang="en-US" altLang="zh-TW" dirty="0" smtClean="0"/>
                  <a:t> by particle j is computed as follows:</a:t>
                </a:r>
              </a:p>
              <a:p>
                <a:pPr marL="0" indent="0">
                  <a:buNone/>
                </a:pP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𝐹</m:t>
                        </m:r>
                      </m:e>
                      <m:sub>
                        <m:r>
                          <a:rPr lang="en-US" altLang="zh-TW" b="0" i="1" smtClean="0">
                            <a:latin typeface="Cambria Math" panose="02040503050406030204" pitchFamily="18" charset="0"/>
                          </a:rPr>
                          <m:t>𝑖𝑗</m:t>
                        </m:r>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𝑗</m:t>
                            </m:r>
                          </m:sub>
                        </m:sSub>
                      </m:num>
                      <m:den>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𝑗</m:t>
                                </m:r>
                              </m:sub>
                            </m:sSub>
                          </m:e>
                        </m:d>
                        <m:r>
                          <a:rPr lang="en-US" altLang="zh-TW" i="1">
                            <a:latin typeface="Cambria Math" panose="02040503050406030204" pitchFamily="18" charset="0"/>
                          </a:rPr>
                          <m:t>|</m:t>
                        </m:r>
                      </m:den>
                    </m:f>
                    <m:f>
                      <m:fPr>
                        <m:ctrlPr>
                          <a:rPr lang="en-US" altLang="zh-TW" i="1">
                            <a:latin typeface="Cambria Math" panose="02040503050406030204" pitchFamily="18" charset="0"/>
                          </a:rPr>
                        </m:ctrlPr>
                      </m:fPr>
                      <m:num>
                        <m:r>
                          <a:rPr lang="en-US" altLang="zh-TW" i="1">
                            <a:latin typeface="Cambria Math" panose="02040503050406030204" pitchFamily="18" charset="0"/>
                          </a:rPr>
                          <m:t>𝑚𝑀</m:t>
                        </m:r>
                      </m:num>
                      <m:den>
                        <m:sSup>
                          <m:sSupPr>
                            <m:ctrlPr>
                              <a:rPr lang="en-US" altLang="zh-TW" i="1">
                                <a:latin typeface="Cambria Math" panose="02040503050406030204" pitchFamily="18" charset="0"/>
                              </a:rPr>
                            </m:ctrlPr>
                          </m:sSupPr>
                          <m:e>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i="1">
                                        <a:latin typeface="Cambria Math" panose="02040503050406030204" pitchFamily="18" charset="0"/>
                                      </a:rPr>
                                      <m:t>𝑗</m:t>
                                    </m:r>
                                  </m:sub>
                                </m:sSub>
                              </m:e>
                            </m:d>
                            <m:r>
                              <a:rPr lang="en-US" altLang="zh-TW" i="1">
                                <a:latin typeface="Cambria Math" panose="02040503050406030204" pitchFamily="18" charset="0"/>
                              </a:rPr>
                              <m:t>|</m:t>
                            </m:r>
                          </m:e>
                          <m:sup>
                            <m:r>
                              <a:rPr lang="en-US" altLang="zh-TW" i="1">
                                <a:latin typeface="Cambria Math" panose="02040503050406030204" pitchFamily="18" charset="0"/>
                              </a:rPr>
                              <m:t>2</m:t>
                            </m:r>
                          </m:sup>
                        </m:sSup>
                      </m:den>
                    </m:f>
                  </m:oMath>
                </a14:m>
                <a:r>
                  <a:rPr lang="en-US" altLang="zh-TW" dirty="0"/>
                  <a:t> 			</a:t>
                </a:r>
                <a:r>
                  <a:rPr lang="en-US" altLang="zh-TW" dirty="0" smtClean="0"/>
                  <a:t>	% force exerted on </a:t>
                </a:r>
                <a:r>
                  <a:rPr lang="en-US" altLang="zh-TW" dirty="0" err="1" smtClean="0"/>
                  <a:t>i</a:t>
                </a:r>
                <a:r>
                  <a:rPr lang="en-US" altLang="zh-TW" dirty="0" smtClean="0"/>
                  <a:t> by j.</a:t>
                </a:r>
                <a:endParaRPr lang="en-US" altLang="zh-TW" dirty="0"/>
              </a:p>
              <a:p>
                <a:pPr marL="0" indent="0">
                  <a:buNone/>
                </a:pPr>
                <a:endParaRPr lang="en-US" altLang="zh-TW" dirty="0" smtClean="0"/>
              </a:p>
              <a:p>
                <a:pPr marL="0" indent="0">
                  <a:buNone/>
                </a:pPr>
                <a:r>
                  <a:rPr lang="en-US" altLang="zh-TW" dirty="0" smtClean="0"/>
                  <a:t>There are two constrained particles which have their own circle orbits. The paths of these two particles  can be represented by:</a:t>
                </a:r>
              </a:p>
              <a:p>
                <a:pPr marL="0" indent="0">
                  <a:buNone/>
                </a:pPr>
                <a:r>
                  <a:rPr lang="en-US" altLang="zh-TW" dirty="0" err="1" smtClean="0"/>
                  <a:t>x</a:t>
                </a:r>
                <a:r>
                  <a:rPr lang="en-US" altLang="zh-TW" baseline="-25000" dirty="0" err="1" smtClean="0"/>
                  <a:t>k</a:t>
                </a:r>
                <a:r>
                  <a:rPr lang="en-US" altLang="zh-TW" dirty="0" smtClean="0"/>
                  <a:t> = </a:t>
                </a:r>
                <a:r>
                  <a:rPr lang="en-US" altLang="zh-TW" dirty="0" err="1" smtClean="0"/>
                  <a:t>r</a:t>
                </a:r>
                <a:r>
                  <a:rPr lang="en-US" altLang="zh-TW" baseline="-25000" dirty="0" err="1" smtClean="0"/>
                  <a:t>k</a:t>
                </a:r>
                <a:r>
                  <a:rPr lang="en-US" altLang="zh-TW" dirty="0" smtClean="0"/>
                  <a:t> cos(</a:t>
                </a:r>
                <a:r>
                  <a:rPr lang="en-US" altLang="zh-TW" dirty="0" smtClean="0">
                    <a:sym typeface="Symbol" panose="05050102010706020507" pitchFamily="18" charset="2"/>
                  </a:rPr>
                  <a:t></a:t>
                </a:r>
                <a:r>
                  <a:rPr lang="en-US" altLang="zh-TW" baseline="-25000" dirty="0"/>
                  <a:t>k</a:t>
                </a:r>
                <a:r>
                  <a:rPr lang="en-US" altLang="zh-TW" dirty="0" smtClean="0"/>
                  <a:t> t)</a:t>
                </a:r>
              </a:p>
              <a:p>
                <a:pPr marL="0" indent="0">
                  <a:buNone/>
                </a:pPr>
                <a:r>
                  <a:rPr lang="en-US" altLang="zh-TW" dirty="0" err="1" smtClean="0"/>
                  <a:t>y</a:t>
                </a:r>
                <a:r>
                  <a:rPr lang="en-US" altLang="zh-TW" baseline="-25000" dirty="0" err="1" smtClean="0"/>
                  <a:t>k</a:t>
                </a:r>
                <a:r>
                  <a:rPr lang="en-US" altLang="zh-TW" dirty="0" smtClean="0"/>
                  <a:t> = </a:t>
                </a:r>
                <a:r>
                  <a:rPr lang="en-US" altLang="zh-TW" dirty="0" err="1" smtClean="0"/>
                  <a:t>r</a:t>
                </a:r>
                <a:r>
                  <a:rPr lang="en-US" altLang="zh-TW" baseline="-25000" dirty="0" err="1" smtClean="0"/>
                  <a:t>k</a:t>
                </a:r>
                <a:r>
                  <a:rPr lang="en-US" altLang="zh-TW" dirty="0" smtClean="0"/>
                  <a:t> sin(</a:t>
                </a:r>
                <a:r>
                  <a:rPr lang="en-US" altLang="zh-TW" dirty="0" smtClean="0">
                    <a:sym typeface="Symbol" panose="05050102010706020507" pitchFamily="18" charset="2"/>
                  </a:rPr>
                  <a:t></a:t>
                </a:r>
                <a:r>
                  <a:rPr lang="en-US" altLang="zh-TW" baseline="-25000" dirty="0"/>
                  <a:t>k</a:t>
                </a:r>
                <a:r>
                  <a:rPr lang="en-US" altLang="zh-TW" dirty="0" smtClean="0"/>
                  <a:t> t)</a:t>
                </a:r>
              </a:p>
              <a:p>
                <a:pPr marL="0" indent="0">
                  <a:buNone/>
                </a:pPr>
                <a:r>
                  <a:rPr lang="en-US" altLang="zh-TW" dirty="0" smtClean="0"/>
                  <a:t>Here</a:t>
                </a:r>
                <a:r>
                  <a:rPr lang="en-US" altLang="zh-TW" dirty="0"/>
                  <a:t>, (</a:t>
                </a:r>
                <a:r>
                  <a:rPr lang="en-US" altLang="zh-TW" dirty="0" err="1" smtClean="0"/>
                  <a:t>x</a:t>
                </a:r>
                <a:r>
                  <a:rPr lang="en-US" altLang="zh-TW" baseline="-25000" dirty="0" err="1" smtClean="0"/>
                  <a:t>k</a:t>
                </a:r>
                <a:r>
                  <a:rPr lang="en-US" altLang="zh-TW" dirty="0" smtClean="0"/>
                  <a:t>, </a:t>
                </a:r>
                <a:r>
                  <a:rPr lang="en-US" altLang="zh-TW" dirty="0" err="1"/>
                  <a:t>y</a:t>
                </a:r>
                <a:r>
                  <a:rPr lang="en-US" altLang="zh-TW" baseline="-25000" dirty="0" err="1"/>
                  <a:t>k</a:t>
                </a:r>
                <a:r>
                  <a:rPr lang="en-US" altLang="zh-TW" dirty="0"/>
                  <a:t> </a:t>
                </a:r>
                <a:r>
                  <a:rPr lang="en-US" altLang="zh-TW" dirty="0" smtClean="0"/>
                  <a:t>) are the coordinates of the particle k</a:t>
                </a:r>
                <a:r>
                  <a:rPr lang="en-US" altLang="zh-TW" dirty="0"/>
                  <a:t>. </a:t>
                </a:r>
                <a:r>
                  <a:rPr lang="en-US" altLang="zh-TW" dirty="0" err="1"/>
                  <a:t>r</a:t>
                </a:r>
                <a:r>
                  <a:rPr lang="en-US" altLang="zh-TW" baseline="-25000" dirty="0" err="1"/>
                  <a:t>k</a:t>
                </a:r>
                <a:r>
                  <a:rPr lang="en-US" altLang="zh-TW" baseline="-25000" dirty="0"/>
                  <a:t> </a:t>
                </a:r>
                <a:r>
                  <a:rPr lang="en-US" altLang="zh-TW" dirty="0" smtClean="0"/>
                  <a:t>is the orbit radius. </a:t>
                </a:r>
                <a:r>
                  <a:rPr lang="en-US" altLang="zh-TW" dirty="0">
                    <a:sym typeface="Symbol" panose="05050102010706020507" pitchFamily="18" charset="2"/>
                  </a:rPr>
                  <a:t></a:t>
                </a:r>
                <a:r>
                  <a:rPr lang="en-US" altLang="zh-TW" baseline="-25000" dirty="0"/>
                  <a:t>k </a:t>
                </a:r>
                <a:r>
                  <a:rPr lang="en-US" altLang="zh-TW" dirty="0" smtClean="0"/>
                  <a:t>is the angular speed.</a:t>
                </a:r>
              </a:p>
              <a:p>
                <a:pPr marL="0" indent="0">
                  <a:buNone/>
                </a:pPr>
                <a:r>
                  <a:rPr lang="en-US" altLang="zh-TW" dirty="0" smtClean="0"/>
                  <a:t>The third particle p is affected by the two constrained particles. The force exerted on particle p is the sum of the forces exerted by the two constrained particles.</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02582" y="1307938"/>
                <a:ext cx="11495432" cy="5266481"/>
              </a:xfrm>
              <a:blipFill>
                <a:blip r:embed="rId2"/>
                <a:stretch>
                  <a:fillRect l="-954" t="-3013" r="-1485"/>
                </a:stretch>
              </a:blipFill>
            </p:spPr>
            <p:txBody>
              <a:bodyPr/>
              <a:lstStyle/>
              <a:p>
                <a:r>
                  <a:rPr lang="en-US">
                    <a:noFill/>
                  </a:rPr>
                  <a:t> </a:t>
                </a:r>
              </a:p>
            </p:txBody>
          </p:sp>
        </mc:Fallback>
      </mc:AlternateContent>
    </p:spTree>
    <p:extLst>
      <p:ext uri="{BB962C8B-B14F-4D97-AF65-F5344CB8AC3E}">
        <p14:creationId xmlns:p14="http://schemas.microsoft.com/office/powerpoint/2010/main" val="4215401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normAutofit/>
          </a:bodyPr>
          <a:lstStyle/>
          <a:p>
            <a:r>
              <a:rPr lang="en-US" sz="4000" dirty="0" smtClean="0"/>
              <a:t>Problem 1.1. </a:t>
            </a:r>
            <a:r>
              <a:rPr lang="en-US" sz="4000" dirty="0"/>
              <a:t>C</a:t>
            </a:r>
            <a:r>
              <a:rPr lang="en-US" sz="4000" dirty="0" smtClean="0"/>
              <a:t>onstrained Three-Body Problem</a:t>
            </a:r>
            <a:endParaRPr lang="zh-TW" altLang="en-US" sz="4000" dirty="0"/>
          </a:p>
        </p:txBody>
      </p:sp>
      <p:sp>
        <p:nvSpPr>
          <p:cNvPr id="3" name="內容版面配置區 2"/>
          <p:cNvSpPr>
            <a:spLocks noGrp="1"/>
          </p:cNvSpPr>
          <p:nvPr>
            <p:ph idx="1"/>
          </p:nvPr>
        </p:nvSpPr>
        <p:spPr>
          <a:xfrm>
            <a:off x="202582" y="1307938"/>
            <a:ext cx="11495432" cy="5266481"/>
          </a:xfrm>
        </p:spPr>
        <p:txBody>
          <a:bodyPr>
            <a:normAutofit lnSpcReduction="10000"/>
          </a:bodyPr>
          <a:lstStyle/>
          <a:p>
            <a:r>
              <a:rPr lang="en-US" altLang="zh-TW" dirty="0" smtClean="0"/>
              <a:t>Implement a program to visualize the motion of the three particles in two different settings.</a:t>
            </a:r>
          </a:p>
          <a:p>
            <a:r>
              <a:rPr lang="en-US" dirty="0"/>
              <a:t>G = </a:t>
            </a:r>
            <a:r>
              <a:rPr lang="en-US" dirty="0" smtClean="0"/>
              <a:t>47.3, m = 1.</a:t>
            </a:r>
            <a:endParaRPr lang="en-US" dirty="0"/>
          </a:p>
          <a:p>
            <a:r>
              <a:rPr lang="en-US" dirty="0"/>
              <a:t>r1 = 50. r2 = 200.</a:t>
            </a:r>
          </a:p>
          <a:p>
            <a:pPr marL="0" indent="0">
              <a:buNone/>
            </a:pPr>
            <a:endParaRPr lang="en-US" altLang="zh-TW" dirty="0" smtClean="0"/>
          </a:p>
          <a:p>
            <a:r>
              <a:rPr lang="en-US" altLang="zh-TW" dirty="0" smtClean="0"/>
              <a:t>Setting One</a:t>
            </a:r>
          </a:p>
          <a:p>
            <a:pPr marL="0" indent="0">
              <a:buNone/>
            </a:pPr>
            <a:r>
              <a:rPr lang="en-US" dirty="0" smtClean="0"/>
              <a:t>   w1 </a:t>
            </a:r>
            <a:r>
              <a:rPr lang="en-US" dirty="0"/>
              <a:t>= </a:t>
            </a:r>
            <a:r>
              <a:rPr lang="en-US" dirty="0" smtClean="0"/>
              <a:t>0.5; w2 </a:t>
            </a:r>
            <a:r>
              <a:rPr lang="en-US" dirty="0"/>
              <a:t>= 0.5</a:t>
            </a:r>
            <a:r>
              <a:rPr lang="en-US" dirty="0" smtClean="0"/>
              <a:t>;  % angular speed of the </a:t>
            </a:r>
            <a:r>
              <a:rPr lang="en-US" dirty="0" smtClean="0"/>
              <a:t>two </a:t>
            </a:r>
            <a:r>
              <a:rPr lang="en-US" altLang="zh-TW" dirty="0" smtClean="0"/>
              <a:t>constrained </a:t>
            </a:r>
            <a:r>
              <a:rPr lang="en-US" altLang="zh-TW" dirty="0" smtClean="0"/>
              <a:t>particles</a:t>
            </a:r>
          </a:p>
          <a:p>
            <a:pPr marL="0" indent="0">
              <a:buNone/>
            </a:pPr>
            <a:r>
              <a:rPr lang="en-US" dirty="0" smtClean="0"/>
              <a:t>  M1 </a:t>
            </a:r>
            <a:r>
              <a:rPr lang="en-US" dirty="0"/>
              <a:t>= 13900</a:t>
            </a:r>
            <a:r>
              <a:rPr lang="en-US" dirty="0" smtClean="0"/>
              <a:t>; </a:t>
            </a:r>
            <a:r>
              <a:rPr lang="en-US" dirty="0"/>
              <a:t>M2 = 19900; </a:t>
            </a:r>
            <a:r>
              <a:rPr lang="en-US" dirty="0" smtClean="0"/>
              <a:t>% mass of the </a:t>
            </a:r>
            <a:r>
              <a:rPr lang="en-US" dirty="0" smtClean="0"/>
              <a:t>two </a:t>
            </a:r>
            <a:r>
              <a:rPr lang="en-US" altLang="zh-TW" dirty="0" smtClean="0"/>
              <a:t>constrained </a:t>
            </a:r>
            <a:r>
              <a:rPr lang="en-US" altLang="zh-TW" dirty="0" smtClean="0"/>
              <a:t>particles</a:t>
            </a:r>
            <a:endParaRPr lang="en-US" dirty="0"/>
          </a:p>
          <a:p>
            <a:r>
              <a:rPr lang="en-US" altLang="zh-TW" dirty="0" smtClean="0"/>
              <a:t>Setting Two</a:t>
            </a:r>
          </a:p>
          <a:p>
            <a:pPr marL="0" indent="0">
              <a:buNone/>
            </a:pPr>
            <a:r>
              <a:rPr lang="en-US" dirty="0" smtClean="0"/>
              <a:t>w1 </a:t>
            </a:r>
            <a:r>
              <a:rPr lang="en-US" dirty="0"/>
              <a:t>= 0.8</a:t>
            </a:r>
            <a:r>
              <a:rPr lang="en-US" dirty="0" smtClean="0"/>
              <a:t>; w2 </a:t>
            </a:r>
            <a:r>
              <a:rPr lang="en-US" dirty="0"/>
              <a:t>= 0.8</a:t>
            </a:r>
            <a:r>
              <a:rPr lang="en-US" dirty="0" smtClean="0"/>
              <a:t>; </a:t>
            </a:r>
            <a:r>
              <a:rPr lang="en-US" dirty="0"/>
              <a:t>% angular speed of the </a:t>
            </a:r>
            <a:r>
              <a:rPr lang="en-US" dirty="0" smtClean="0"/>
              <a:t>two </a:t>
            </a:r>
            <a:r>
              <a:rPr lang="en-US" altLang="zh-TW" dirty="0" smtClean="0"/>
              <a:t>constrained </a:t>
            </a:r>
            <a:r>
              <a:rPr lang="en-US" altLang="zh-TW" dirty="0"/>
              <a:t>particles</a:t>
            </a:r>
            <a:endParaRPr lang="en-US" altLang="zh-TW" dirty="0" smtClean="0"/>
          </a:p>
          <a:p>
            <a:pPr marL="0" indent="0">
              <a:buNone/>
            </a:pPr>
            <a:r>
              <a:rPr lang="en-US" dirty="0" smtClean="0"/>
              <a:t>  M1 </a:t>
            </a:r>
            <a:r>
              <a:rPr lang="en-US" dirty="0"/>
              <a:t>= 15500</a:t>
            </a:r>
            <a:r>
              <a:rPr lang="en-US" dirty="0" smtClean="0"/>
              <a:t>;  M2 </a:t>
            </a:r>
            <a:r>
              <a:rPr lang="en-US" dirty="0"/>
              <a:t>= 16000</a:t>
            </a:r>
            <a:r>
              <a:rPr lang="en-US" dirty="0" smtClean="0"/>
              <a:t>; </a:t>
            </a:r>
            <a:r>
              <a:rPr lang="en-US" dirty="0"/>
              <a:t>% mass of </a:t>
            </a:r>
            <a:r>
              <a:rPr lang="en-US"/>
              <a:t>the </a:t>
            </a:r>
            <a:r>
              <a:rPr lang="en-US" smtClean="0"/>
              <a:t>two </a:t>
            </a:r>
            <a:r>
              <a:rPr lang="en-US" altLang="zh-TW" smtClean="0"/>
              <a:t>constrained </a:t>
            </a:r>
            <a:r>
              <a:rPr lang="en-US" altLang="zh-TW" dirty="0"/>
              <a:t>particles</a:t>
            </a:r>
            <a:endParaRPr lang="en-US" dirty="0"/>
          </a:p>
          <a:p>
            <a:pPr marL="0" indent="0">
              <a:buNone/>
            </a:pPr>
            <a:endParaRPr lang="en-US" altLang="zh-TW" dirty="0" smtClean="0"/>
          </a:p>
          <a:p>
            <a:pPr marL="0" indent="0">
              <a:buNone/>
            </a:pPr>
            <a:endParaRPr lang="en-US" altLang="zh-TW" dirty="0" smtClean="0"/>
          </a:p>
          <a:p>
            <a:endParaRPr lang="zh-TW" altLang="en-US" dirty="0"/>
          </a:p>
        </p:txBody>
      </p:sp>
    </p:spTree>
    <p:extLst>
      <p:ext uri="{BB962C8B-B14F-4D97-AF65-F5344CB8AC3E}">
        <p14:creationId xmlns:p14="http://schemas.microsoft.com/office/powerpoint/2010/main" val="2354000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normAutofit/>
          </a:bodyPr>
          <a:lstStyle/>
          <a:p>
            <a:r>
              <a:rPr lang="en-US" sz="4000" dirty="0" smtClean="0"/>
              <a:t>Problem 1.1. </a:t>
            </a:r>
            <a:r>
              <a:rPr lang="en-US" sz="4000" dirty="0"/>
              <a:t>C</a:t>
            </a:r>
            <a:r>
              <a:rPr lang="en-US" sz="4000" dirty="0" smtClean="0"/>
              <a:t>onstrained Three-Body Problem</a:t>
            </a:r>
            <a:endParaRPr lang="zh-TW" altLang="en-US" sz="4000" dirty="0"/>
          </a:p>
        </p:txBody>
      </p:sp>
      <p:sp>
        <p:nvSpPr>
          <p:cNvPr id="3" name="內容版面配置區 2"/>
          <p:cNvSpPr>
            <a:spLocks noGrp="1"/>
          </p:cNvSpPr>
          <p:nvPr>
            <p:ph idx="1"/>
          </p:nvPr>
        </p:nvSpPr>
        <p:spPr>
          <a:xfrm>
            <a:off x="202582" y="1307938"/>
            <a:ext cx="11495432" cy="5266481"/>
          </a:xfrm>
        </p:spPr>
        <p:txBody>
          <a:bodyPr>
            <a:normAutofit lnSpcReduction="10000"/>
          </a:bodyPr>
          <a:lstStyle/>
          <a:p>
            <a:pPr marL="0" indent="0">
              <a:buNone/>
            </a:pPr>
            <a:r>
              <a:rPr lang="en-US" altLang="zh-TW" dirty="0" smtClean="0"/>
              <a:t>The maximum speed of the free particle is 500.</a:t>
            </a:r>
          </a:p>
          <a:p>
            <a:pPr marL="0" indent="0">
              <a:buNone/>
            </a:pPr>
            <a:r>
              <a:rPr lang="en-US" altLang="zh-TW" dirty="0" smtClean="0"/>
              <a:t>e.g., </a:t>
            </a:r>
            <a:r>
              <a:rPr lang="en-US" dirty="0"/>
              <a:t>if (norm(v)&gt;</a:t>
            </a:r>
            <a:r>
              <a:rPr lang="en-US" dirty="0" err="1"/>
              <a:t>maxv</a:t>
            </a:r>
            <a:r>
              <a:rPr lang="en-US" dirty="0"/>
              <a:t>)</a:t>
            </a:r>
          </a:p>
          <a:p>
            <a:pPr marL="0" indent="0">
              <a:buNone/>
            </a:pPr>
            <a:r>
              <a:rPr lang="en-US" dirty="0"/>
              <a:t>            v = v./norm(v).*</a:t>
            </a:r>
            <a:r>
              <a:rPr lang="en-US" dirty="0" err="1"/>
              <a:t>maxv</a:t>
            </a:r>
            <a:r>
              <a:rPr lang="en-US" dirty="0"/>
              <a:t>;</a:t>
            </a:r>
          </a:p>
          <a:p>
            <a:pPr marL="0" indent="0">
              <a:buNone/>
            </a:pPr>
            <a:r>
              <a:rPr lang="en-US" dirty="0"/>
              <a:t>        end</a:t>
            </a:r>
          </a:p>
          <a:p>
            <a:pPr marL="0" indent="0">
              <a:buNone/>
            </a:pPr>
            <a:endParaRPr lang="en-US" altLang="zh-TW" dirty="0" smtClean="0"/>
          </a:p>
          <a:p>
            <a:pPr marL="0" indent="0">
              <a:buNone/>
            </a:pPr>
            <a:r>
              <a:rPr lang="en-US" altLang="zh-TW" dirty="0" smtClean="0"/>
              <a:t>Shows a </a:t>
            </a:r>
            <a:r>
              <a:rPr lang="en-US" altLang="zh-TW" b="1" dirty="0" smtClean="0"/>
              <a:t>gray</a:t>
            </a:r>
            <a:r>
              <a:rPr lang="en-US" altLang="zh-TW" dirty="0" smtClean="0"/>
              <a:t> </a:t>
            </a:r>
            <a:r>
              <a:rPr lang="en-US" altLang="zh-TW" dirty="0"/>
              <a:t>tail of the free </a:t>
            </a:r>
            <a:r>
              <a:rPr lang="en-US" altLang="zh-TW" dirty="0" smtClean="0"/>
              <a:t>particle if the user sets the option.  The tail is modeled by at least 100 sample points.</a:t>
            </a:r>
            <a:endParaRPr lang="en-US" altLang="zh-TW" dirty="0"/>
          </a:p>
          <a:p>
            <a:pPr marL="0" indent="0">
              <a:buNone/>
            </a:pPr>
            <a:r>
              <a:rPr lang="en-US" altLang="zh-TW" dirty="0" smtClean="0"/>
              <a:t>In both sets, show a title which has the following items:</a:t>
            </a:r>
          </a:p>
          <a:p>
            <a:pPr marL="0" indent="0">
              <a:buNone/>
            </a:pPr>
            <a:r>
              <a:rPr lang="en-US" altLang="zh-TW" dirty="0" smtClean="0"/>
              <a:t>	Masses of the two constrained particles, the position and velocity of the 	free particle. A numeric number is shown up to two decimal places.</a:t>
            </a:r>
          </a:p>
          <a:p>
            <a:pPr marL="0" indent="0">
              <a:buNone/>
            </a:pPr>
            <a:r>
              <a:rPr lang="en-US" altLang="zh-TW" dirty="0" smtClean="0"/>
              <a:t>The title is updated each step.</a:t>
            </a:r>
          </a:p>
          <a:p>
            <a:pPr marL="0" indent="0">
              <a:buNone/>
            </a:pPr>
            <a:endParaRPr lang="en-US" altLang="zh-TW" dirty="0" smtClean="0"/>
          </a:p>
          <a:p>
            <a:endParaRPr lang="zh-TW" altLang="en-US" dirty="0"/>
          </a:p>
        </p:txBody>
      </p:sp>
    </p:spTree>
    <p:extLst>
      <p:ext uri="{BB962C8B-B14F-4D97-AF65-F5344CB8AC3E}">
        <p14:creationId xmlns:p14="http://schemas.microsoft.com/office/powerpoint/2010/main" val="3830580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6050</TotalTime>
  <Words>1073</Words>
  <Application>Microsoft Office PowerPoint</Application>
  <PresentationFormat>Widescreen</PresentationFormat>
  <Paragraphs>154</Paragraphs>
  <Slides>29</Slides>
  <Notes>0</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新細明體</vt:lpstr>
      <vt:lpstr>Arial</vt:lpstr>
      <vt:lpstr>Calibri</vt:lpstr>
      <vt:lpstr>Calibri Light</vt:lpstr>
      <vt:lpstr>Cambria Math</vt:lpstr>
      <vt:lpstr>Symbol</vt:lpstr>
      <vt:lpstr>Office Theme</vt:lpstr>
      <vt:lpstr>MATLAB Programming</vt:lpstr>
      <vt:lpstr>Content</vt:lpstr>
      <vt:lpstr>About demo video and demo programs.</vt:lpstr>
      <vt:lpstr>Program file name format</vt:lpstr>
      <vt:lpstr>File content header</vt:lpstr>
      <vt:lpstr>File content</vt:lpstr>
      <vt:lpstr>(50%) Problem 1.1. Constrained Three-Body Problem</vt:lpstr>
      <vt:lpstr>Problem 1.1. Constrained Three-Body Problem</vt:lpstr>
      <vt:lpstr>Problem 1.1. Constrained Three-Body Problem</vt:lpstr>
      <vt:lpstr>Problem 1.1.</vt:lpstr>
      <vt:lpstr>Problem 1.1. The work flow</vt:lpstr>
      <vt:lpstr>Format: 1x2</vt:lpstr>
      <vt:lpstr>Format: 2x1. without tails</vt:lpstr>
      <vt:lpstr>Video. Ask for input</vt:lpstr>
      <vt:lpstr>Demo video. No tails.</vt:lpstr>
      <vt:lpstr>Demo video. with tails.</vt:lpstr>
      <vt:lpstr>Question 1.1 Marking scheme</vt:lpstr>
      <vt:lpstr>Question 1.1</vt:lpstr>
      <vt:lpstr>(50%) Problem 1.2. Math Arts</vt:lpstr>
      <vt:lpstr>Functions</vt:lpstr>
      <vt:lpstr>Option 1. Use sine waves. 12 curves. The thickness of the curves are increasing and then decreasing.</vt:lpstr>
      <vt:lpstr>Option 1. Animation. Change the amplitude periodically.</vt:lpstr>
      <vt:lpstr>Option 2. 12 curves. Change the value of w in the functions. Also, the amplitude of the functions is proportion to w.</vt:lpstr>
      <vt:lpstr>Option 3</vt:lpstr>
      <vt:lpstr>PowerPoint Presentation</vt:lpstr>
      <vt:lpstr>Question 1.2. Marking scheme</vt:lpstr>
      <vt:lpstr>Question 1.2. Hint</vt:lpstr>
      <vt:lpstr>Question 1.2. Hint</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474</cp:revision>
  <dcterms:created xsi:type="dcterms:W3CDTF">2019-02-26T08:18:36Z</dcterms:created>
  <dcterms:modified xsi:type="dcterms:W3CDTF">2019-06-05T03:42:40Z</dcterms:modified>
</cp:coreProperties>
</file>